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2" r:id="rId5"/>
    <p:sldId id="257" r:id="rId6"/>
    <p:sldId id="269" r:id="rId7"/>
    <p:sldId id="258" r:id="rId8"/>
    <p:sldId id="259" r:id="rId9"/>
    <p:sldId id="265" r:id="rId10"/>
    <p:sldId id="266" r:id="rId11"/>
    <p:sldId id="267" r:id="rId12"/>
    <p:sldId id="268" r:id="rId13"/>
    <p:sldId id="270" r:id="rId14"/>
    <p:sldId id="261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840E"/>
    <a:srgbClr val="190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FA54EE-2D2D-4BAD-9AB4-6B787FE6CEED}" v="89" dt="2024-03-04T16:41:38.6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bayes" userId="014e294a-a381-4b2d-bf22-8e870b50b1c8" providerId="ADAL" clId="{57FA54EE-2D2D-4BAD-9AB4-6B787FE6CEED}"/>
    <pc:docChg chg="undo redo custSel addSld modSld">
      <pc:chgData name="sue bayes" userId="014e294a-a381-4b2d-bf22-8e870b50b1c8" providerId="ADAL" clId="{57FA54EE-2D2D-4BAD-9AB4-6B787FE6CEED}" dt="2024-03-04T16:41:38.627" v="510"/>
      <pc:docMkLst>
        <pc:docMk/>
      </pc:docMkLst>
      <pc:sldChg chg="modSp mod modAnim">
        <pc:chgData name="sue bayes" userId="014e294a-a381-4b2d-bf22-8e870b50b1c8" providerId="ADAL" clId="{57FA54EE-2D2D-4BAD-9AB4-6B787FE6CEED}" dt="2024-03-04T15:39:20.097" v="59" actId="20577"/>
        <pc:sldMkLst>
          <pc:docMk/>
          <pc:sldMk cId="692957538" sldId="257"/>
        </pc:sldMkLst>
        <pc:spChg chg="mod">
          <ac:chgData name="sue bayes" userId="014e294a-a381-4b2d-bf22-8e870b50b1c8" providerId="ADAL" clId="{57FA54EE-2D2D-4BAD-9AB4-6B787FE6CEED}" dt="2024-03-04T15:39:20.097" v="59" actId="20577"/>
          <ac:spMkLst>
            <pc:docMk/>
            <pc:sldMk cId="692957538" sldId="257"/>
            <ac:spMk id="4" creationId="{96B1DE98-CADA-DB11-E909-56F3BCFB323F}"/>
          </ac:spMkLst>
        </pc:spChg>
      </pc:sldChg>
      <pc:sldChg chg="modSp mod modAnim">
        <pc:chgData name="sue bayes" userId="014e294a-a381-4b2d-bf22-8e870b50b1c8" providerId="ADAL" clId="{57FA54EE-2D2D-4BAD-9AB4-6B787FE6CEED}" dt="2024-03-04T15:53:13.916" v="234"/>
        <pc:sldMkLst>
          <pc:docMk/>
          <pc:sldMk cId="1406019620" sldId="258"/>
        </pc:sldMkLst>
        <pc:spChg chg="mod">
          <ac:chgData name="sue bayes" userId="014e294a-a381-4b2d-bf22-8e870b50b1c8" providerId="ADAL" clId="{57FA54EE-2D2D-4BAD-9AB4-6B787FE6CEED}" dt="2024-03-04T15:52:51.799" v="233" actId="20577"/>
          <ac:spMkLst>
            <pc:docMk/>
            <pc:sldMk cId="1406019620" sldId="258"/>
            <ac:spMk id="2" creationId="{D1309FCE-AD2C-D750-01A7-6573539F40E2}"/>
          </ac:spMkLst>
        </pc:spChg>
        <pc:spChg chg="mod">
          <ac:chgData name="sue bayes" userId="014e294a-a381-4b2d-bf22-8e870b50b1c8" providerId="ADAL" clId="{57FA54EE-2D2D-4BAD-9AB4-6B787FE6CEED}" dt="2024-03-04T15:48:26.533" v="153" actId="207"/>
          <ac:spMkLst>
            <pc:docMk/>
            <pc:sldMk cId="1406019620" sldId="258"/>
            <ac:spMk id="3" creationId="{451AF83A-C0DD-CE77-DF8B-7D5DC7DBBEB9}"/>
          </ac:spMkLst>
        </pc:spChg>
      </pc:sldChg>
      <pc:sldChg chg="addSp modSp mod">
        <pc:chgData name="sue bayes" userId="014e294a-a381-4b2d-bf22-8e870b50b1c8" providerId="ADAL" clId="{57FA54EE-2D2D-4BAD-9AB4-6B787FE6CEED}" dt="2024-03-04T15:53:46.234" v="238" actId="14100"/>
        <pc:sldMkLst>
          <pc:docMk/>
          <pc:sldMk cId="727719329" sldId="259"/>
        </pc:sldMkLst>
        <pc:spChg chg="mod">
          <ac:chgData name="sue bayes" userId="014e294a-a381-4b2d-bf22-8e870b50b1c8" providerId="ADAL" clId="{57FA54EE-2D2D-4BAD-9AB4-6B787FE6CEED}" dt="2024-03-04T15:50:10.424" v="185" actId="20577"/>
          <ac:spMkLst>
            <pc:docMk/>
            <pc:sldMk cId="727719329" sldId="259"/>
            <ac:spMk id="2" creationId="{8BC5193F-10A6-9EA7-8037-5159FCBDCAEE}"/>
          </ac:spMkLst>
        </pc:spChg>
        <pc:spChg chg="mod">
          <ac:chgData name="sue bayes" userId="014e294a-a381-4b2d-bf22-8e870b50b1c8" providerId="ADAL" clId="{57FA54EE-2D2D-4BAD-9AB4-6B787FE6CEED}" dt="2024-03-04T15:50:14.331" v="187" actId="27636"/>
          <ac:spMkLst>
            <pc:docMk/>
            <pc:sldMk cId="727719329" sldId="259"/>
            <ac:spMk id="3" creationId="{9C7BCFC9-BB5B-7256-4879-518565E0980F}"/>
          </ac:spMkLst>
        </pc:spChg>
        <pc:picChg chg="add mod">
          <ac:chgData name="sue bayes" userId="014e294a-a381-4b2d-bf22-8e870b50b1c8" providerId="ADAL" clId="{57FA54EE-2D2D-4BAD-9AB4-6B787FE6CEED}" dt="2024-03-04T15:53:46.234" v="238" actId="14100"/>
          <ac:picMkLst>
            <pc:docMk/>
            <pc:sldMk cId="727719329" sldId="259"/>
            <ac:picMk id="4" creationId="{16EF040B-1AA4-58E8-5A9D-6D81B26BBE96}"/>
          </ac:picMkLst>
        </pc:picChg>
      </pc:sldChg>
      <pc:sldChg chg="modSp mod">
        <pc:chgData name="sue bayes" userId="014e294a-a381-4b2d-bf22-8e870b50b1c8" providerId="ADAL" clId="{57FA54EE-2D2D-4BAD-9AB4-6B787FE6CEED}" dt="2024-03-04T15:58:31.590" v="267" actId="27636"/>
        <pc:sldMkLst>
          <pc:docMk/>
          <pc:sldMk cId="2703587704" sldId="261"/>
        </pc:sldMkLst>
        <pc:spChg chg="mod">
          <ac:chgData name="sue bayes" userId="014e294a-a381-4b2d-bf22-8e870b50b1c8" providerId="ADAL" clId="{57FA54EE-2D2D-4BAD-9AB4-6B787FE6CEED}" dt="2024-03-04T15:58:31.590" v="267" actId="27636"/>
          <ac:spMkLst>
            <pc:docMk/>
            <pc:sldMk cId="2703587704" sldId="261"/>
            <ac:spMk id="3" creationId="{79BF19FA-72FD-AD29-27D3-51E4379824E3}"/>
          </ac:spMkLst>
        </pc:spChg>
      </pc:sldChg>
      <pc:sldChg chg="addSp modSp mod">
        <pc:chgData name="sue bayes" userId="014e294a-a381-4b2d-bf22-8e870b50b1c8" providerId="ADAL" clId="{57FA54EE-2D2D-4BAD-9AB4-6B787FE6CEED}" dt="2024-03-04T15:42:01.663" v="81" actId="1076"/>
        <pc:sldMkLst>
          <pc:docMk/>
          <pc:sldMk cId="4189479326" sldId="262"/>
        </pc:sldMkLst>
        <pc:spChg chg="mod">
          <ac:chgData name="sue bayes" userId="014e294a-a381-4b2d-bf22-8e870b50b1c8" providerId="ADAL" clId="{57FA54EE-2D2D-4BAD-9AB4-6B787FE6CEED}" dt="2024-03-04T15:41:46.867" v="80" actId="1076"/>
          <ac:spMkLst>
            <pc:docMk/>
            <pc:sldMk cId="4189479326" sldId="262"/>
            <ac:spMk id="2" creationId="{C3484700-34CE-937A-3E61-92BFA8ACDB0F}"/>
          </ac:spMkLst>
        </pc:spChg>
        <pc:spChg chg="mod">
          <ac:chgData name="sue bayes" userId="014e294a-a381-4b2d-bf22-8e870b50b1c8" providerId="ADAL" clId="{57FA54EE-2D2D-4BAD-9AB4-6B787FE6CEED}" dt="2024-03-04T15:40:38.870" v="67" actId="1076"/>
          <ac:spMkLst>
            <pc:docMk/>
            <pc:sldMk cId="4189479326" sldId="262"/>
            <ac:spMk id="3" creationId="{5DF442D2-27C0-AE2F-7D73-FBE46392357A}"/>
          </ac:spMkLst>
        </pc:spChg>
        <pc:picChg chg="add mod">
          <ac:chgData name="sue bayes" userId="014e294a-a381-4b2d-bf22-8e870b50b1c8" providerId="ADAL" clId="{57FA54EE-2D2D-4BAD-9AB4-6B787FE6CEED}" dt="2024-03-04T15:40:44.976" v="70" actId="1076"/>
          <ac:picMkLst>
            <pc:docMk/>
            <pc:sldMk cId="4189479326" sldId="262"/>
            <ac:picMk id="4" creationId="{035239D1-8497-1331-F068-4D17DF8AB4F3}"/>
          </ac:picMkLst>
        </pc:picChg>
        <pc:picChg chg="add mod">
          <ac:chgData name="sue bayes" userId="014e294a-a381-4b2d-bf22-8e870b50b1c8" providerId="ADAL" clId="{57FA54EE-2D2D-4BAD-9AB4-6B787FE6CEED}" dt="2024-03-04T15:42:01.663" v="81" actId="1076"/>
          <ac:picMkLst>
            <pc:docMk/>
            <pc:sldMk cId="4189479326" sldId="262"/>
            <ac:picMk id="5" creationId="{481A9E6F-0454-4907-B171-15CCD558EE40}"/>
          </ac:picMkLst>
        </pc:picChg>
      </pc:sldChg>
      <pc:sldChg chg="addSp delSp modSp mod">
        <pc:chgData name="sue bayes" userId="014e294a-a381-4b2d-bf22-8e870b50b1c8" providerId="ADAL" clId="{57FA54EE-2D2D-4BAD-9AB4-6B787FE6CEED}" dt="2024-03-04T15:50:56.460" v="217" actId="478"/>
        <pc:sldMkLst>
          <pc:docMk/>
          <pc:sldMk cId="3900689870" sldId="265"/>
        </pc:sldMkLst>
        <pc:spChg chg="mod">
          <ac:chgData name="sue bayes" userId="014e294a-a381-4b2d-bf22-8e870b50b1c8" providerId="ADAL" clId="{57FA54EE-2D2D-4BAD-9AB4-6B787FE6CEED}" dt="2024-03-04T15:50:37.194" v="191" actId="20577"/>
          <ac:spMkLst>
            <pc:docMk/>
            <pc:sldMk cId="3900689870" sldId="265"/>
            <ac:spMk id="2" creationId="{B26C7122-C263-3E5F-D3F8-CFDE6A680C89}"/>
          </ac:spMkLst>
        </pc:spChg>
        <pc:spChg chg="del mod">
          <ac:chgData name="sue bayes" userId="014e294a-a381-4b2d-bf22-8e870b50b1c8" providerId="ADAL" clId="{57FA54EE-2D2D-4BAD-9AB4-6B787FE6CEED}" dt="2024-03-04T15:50:56.460" v="217" actId="478"/>
          <ac:spMkLst>
            <pc:docMk/>
            <pc:sldMk cId="3900689870" sldId="265"/>
            <ac:spMk id="3" creationId="{726A1ED2-525E-76E5-2A67-6E2513D3CA99}"/>
          </ac:spMkLst>
        </pc:spChg>
        <pc:spChg chg="add mod">
          <ac:chgData name="sue bayes" userId="014e294a-a381-4b2d-bf22-8e870b50b1c8" providerId="ADAL" clId="{57FA54EE-2D2D-4BAD-9AB4-6B787FE6CEED}" dt="2024-03-04T15:50:56.460" v="217" actId="478"/>
          <ac:spMkLst>
            <pc:docMk/>
            <pc:sldMk cId="3900689870" sldId="265"/>
            <ac:spMk id="5" creationId="{27AE3791-0499-56C9-604A-5EBFB9FFDACE}"/>
          </ac:spMkLst>
        </pc:spChg>
      </pc:sldChg>
      <pc:sldChg chg="modSp add modAnim">
        <pc:chgData name="sue bayes" userId="014e294a-a381-4b2d-bf22-8e870b50b1c8" providerId="ADAL" clId="{57FA54EE-2D2D-4BAD-9AB4-6B787FE6CEED}" dt="2024-03-04T15:52:40.095" v="227" actId="20577"/>
        <pc:sldMkLst>
          <pc:docMk/>
          <pc:sldMk cId="1993132206" sldId="266"/>
        </pc:sldMkLst>
        <pc:spChg chg="mod">
          <ac:chgData name="sue bayes" userId="014e294a-a381-4b2d-bf22-8e870b50b1c8" providerId="ADAL" clId="{57FA54EE-2D2D-4BAD-9AB4-6B787FE6CEED}" dt="2024-03-04T15:52:40.095" v="227" actId="20577"/>
          <ac:spMkLst>
            <pc:docMk/>
            <pc:sldMk cId="1993132206" sldId="266"/>
            <ac:spMk id="2" creationId="{32CEBC9D-2060-67D4-616F-07AB5955DB7E}"/>
          </ac:spMkLst>
        </pc:spChg>
      </pc:sldChg>
      <pc:sldChg chg="add">
        <pc:chgData name="sue bayes" userId="014e294a-a381-4b2d-bf22-8e870b50b1c8" providerId="ADAL" clId="{57FA54EE-2D2D-4BAD-9AB4-6B787FE6CEED}" dt="2024-03-04T15:52:24.089" v="221"/>
        <pc:sldMkLst>
          <pc:docMk/>
          <pc:sldMk cId="2390847648" sldId="267"/>
        </pc:sldMkLst>
      </pc:sldChg>
      <pc:sldChg chg="modSp add modAnim">
        <pc:chgData name="sue bayes" userId="014e294a-a381-4b2d-bf22-8e870b50b1c8" providerId="ADAL" clId="{57FA54EE-2D2D-4BAD-9AB4-6B787FE6CEED}" dt="2024-03-04T15:54:59.792" v="255" actId="20577"/>
        <pc:sldMkLst>
          <pc:docMk/>
          <pc:sldMk cId="2599529803" sldId="268"/>
        </pc:sldMkLst>
        <pc:spChg chg="mod">
          <ac:chgData name="sue bayes" userId="014e294a-a381-4b2d-bf22-8e870b50b1c8" providerId="ADAL" clId="{57FA54EE-2D2D-4BAD-9AB4-6B787FE6CEED}" dt="2024-03-04T15:54:59.792" v="255" actId="20577"/>
          <ac:spMkLst>
            <pc:docMk/>
            <pc:sldMk cId="2599529803" sldId="268"/>
            <ac:spMk id="3" creationId="{A63C50B6-2BEF-198B-A1D1-6D7ABA477AC8}"/>
          </ac:spMkLst>
        </pc:spChg>
      </pc:sldChg>
      <pc:sldChg chg="modSp new mod modAnim">
        <pc:chgData name="sue bayes" userId="014e294a-a381-4b2d-bf22-8e870b50b1c8" providerId="ADAL" clId="{57FA54EE-2D2D-4BAD-9AB4-6B787FE6CEED}" dt="2024-03-04T16:41:38.627" v="510"/>
        <pc:sldMkLst>
          <pc:docMk/>
          <pc:sldMk cId="1136740026" sldId="269"/>
        </pc:sldMkLst>
        <pc:spChg chg="mod">
          <ac:chgData name="sue bayes" userId="014e294a-a381-4b2d-bf22-8e870b50b1c8" providerId="ADAL" clId="{57FA54EE-2D2D-4BAD-9AB4-6B787FE6CEED}" dt="2024-03-04T15:59:31.261" v="271" actId="20577"/>
          <ac:spMkLst>
            <pc:docMk/>
            <pc:sldMk cId="1136740026" sldId="269"/>
            <ac:spMk id="2" creationId="{CC56E41B-58AB-836B-771A-702463FA2C7B}"/>
          </ac:spMkLst>
        </pc:spChg>
        <pc:spChg chg="mod">
          <ac:chgData name="sue bayes" userId="014e294a-a381-4b2d-bf22-8e870b50b1c8" providerId="ADAL" clId="{57FA54EE-2D2D-4BAD-9AB4-6B787FE6CEED}" dt="2024-03-04T16:41:22.706" v="508" actId="20577"/>
          <ac:spMkLst>
            <pc:docMk/>
            <pc:sldMk cId="1136740026" sldId="269"/>
            <ac:spMk id="3" creationId="{9619A1CE-4842-2E3D-CF4B-D6E0334ED0BC}"/>
          </ac:spMkLst>
        </pc:spChg>
      </pc:sldChg>
      <pc:sldChg chg="add">
        <pc:chgData name="sue bayes" userId="014e294a-a381-4b2d-bf22-8e870b50b1c8" providerId="ADAL" clId="{57FA54EE-2D2D-4BAD-9AB4-6B787FE6CEED}" dt="2024-03-04T16:40:17.572" v="496"/>
        <pc:sldMkLst>
          <pc:docMk/>
          <pc:sldMk cId="2068779394" sldId="27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frame with cartoon characters&#10;&#10;Description automatically generated">
            <a:extLst>
              <a:ext uri="{FF2B5EF4-FFF2-40B4-BE49-F238E27FC236}">
                <a16:creationId xmlns:a16="http://schemas.microsoft.com/office/drawing/2014/main" id="{D9E760CC-CFDD-0CF7-CE51-B9598C21F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03C3B6-8566-66EF-73C7-3F6966B963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002444"/>
            <a:ext cx="9144000" cy="1522152"/>
          </a:xfrm>
        </p:spPr>
        <p:txBody>
          <a:bodyPr anchor="ctr">
            <a:normAutofit/>
          </a:bodyPr>
          <a:lstStyle>
            <a:lvl1pPr algn="ctr">
              <a:defRPr sz="8000" b="1">
                <a:solidFill>
                  <a:srgbClr val="19083B"/>
                </a:solidFill>
                <a:latin typeface="Congenial" panose="020F0502020204030204" pitchFamily="2" charset="0"/>
              </a:defRPr>
            </a:lvl1pPr>
          </a:lstStyle>
          <a:p>
            <a:r>
              <a:rPr lang="en-US" dirty="0"/>
              <a:t>Session Title!</a:t>
            </a:r>
            <a:endParaRPr lang="en-GB" dirty="0"/>
          </a:p>
        </p:txBody>
      </p:sp>
      <p:pic>
        <p:nvPicPr>
          <p:cNvPr id="12" name="Picture 11" descr="A black and orange text&#10;&#10;Description automatically generated">
            <a:extLst>
              <a:ext uri="{FF2B5EF4-FFF2-40B4-BE49-F238E27FC236}">
                <a16:creationId xmlns:a16="http://schemas.microsoft.com/office/drawing/2014/main" id="{049790D6-B249-E184-D8FA-7FBC22CA55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59AD991-F09F-FA8D-E768-B2146623F1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2958" y="3754955"/>
            <a:ext cx="5726082" cy="55519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3840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Name(s)</a:t>
            </a:r>
          </a:p>
        </p:txBody>
      </p:sp>
    </p:spTree>
    <p:extLst>
      <p:ext uri="{BB962C8B-B14F-4D97-AF65-F5344CB8AC3E}">
        <p14:creationId xmlns:p14="http://schemas.microsoft.com/office/powerpoint/2010/main" val="3764728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970B-1B67-9721-81C7-E3316539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611B36-21DC-BC0B-EDD5-4B56C6642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891E8-4365-0E49-3F88-EAEE69696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D63DA-4290-7BA3-CCE3-3653C1BC7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D7842-287B-547F-C857-9A1FC33C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42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7CB774-2722-4BCF-259D-8D644F734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2E8D62-840A-DC0B-643E-40BF99344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0C06C-3332-8EE5-05A0-93030DF23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3602C-C96F-BE1B-AE31-B05FE30CA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083B6-2921-0457-FDFB-60AA2604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267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frame with a couple of people holding parachutes&#10;&#10;Description automatically generated">
            <a:extLst>
              <a:ext uri="{FF2B5EF4-FFF2-40B4-BE49-F238E27FC236}">
                <a16:creationId xmlns:a16="http://schemas.microsoft.com/office/drawing/2014/main" id="{F2A1CD88-3994-EA71-8A24-E6958FF496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3F277-5255-58B5-6B17-D3FEB7732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13" y="755823"/>
            <a:ext cx="7481364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891D8-337E-853E-82A4-2912BCEE0FE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6623" y="2506662"/>
            <a:ext cx="7938330" cy="3082288"/>
          </a:xfrm>
        </p:spPr>
        <p:txBody>
          <a:bodyPr anchor="ctr"/>
          <a:lstStyle>
            <a:lvl1pPr marL="457200" indent="-457200">
              <a:buFont typeface="Arial" panose="020B0604020202020204" pitchFamily="34" charset="0"/>
              <a:buChar char="•"/>
              <a:defRPr>
                <a:solidFill>
                  <a:srgbClr val="19083B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1562A-0789-F7A0-999A-8A89F7B0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6F5D9-60D3-C8EB-1FA0-5CC5CFE2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E33FE-BA52-B198-5CF1-8119E2ED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and orange text&#10;&#10;Description automatically generated">
            <a:extLst>
              <a:ext uri="{FF2B5EF4-FFF2-40B4-BE49-F238E27FC236}">
                <a16:creationId xmlns:a16="http://schemas.microsoft.com/office/drawing/2014/main" id="{B99C6A76-3918-9A96-A0FF-C2EA282199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31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helicopter and a moon&#10;&#10;Description automatically generated">
            <a:extLst>
              <a:ext uri="{FF2B5EF4-FFF2-40B4-BE49-F238E27FC236}">
                <a16:creationId xmlns:a16="http://schemas.microsoft.com/office/drawing/2014/main" id="{03326393-5B17-4DF5-6101-0A6262323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FAAA47-563B-D68F-0D17-BC3761D8F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7981" y="1900931"/>
            <a:ext cx="8037830" cy="1208029"/>
          </a:xfrm>
        </p:spPr>
        <p:txBody>
          <a:bodyPr anchor="b"/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83A4D-25DB-E584-B925-FA085BB4465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7981" y="3266902"/>
            <a:ext cx="8037830" cy="2394066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1018B-8C3E-AA30-D743-8A88355B5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C941D-7874-2E08-3BA2-6A22DD80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73035-DC61-8A96-107F-04521421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 descr="A black and orange text&#10;&#10;Description automatically generated">
            <a:extLst>
              <a:ext uri="{FF2B5EF4-FFF2-40B4-BE49-F238E27FC236}">
                <a16:creationId xmlns:a16="http://schemas.microsoft.com/office/drawing/2014/main" id="{1F5BB742-10E7-E129-E0E2-00790C7FF7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rame with clouds and a green object&#10;&#10;Description automatically generated">
            <a:extLst>
              <a:ext uri="{FF2B5EF4-FFF2-40B4-BE49-F238E27FC236}">
                <a16:creationId xmlns:a16="http://schemas.microsoft.com/office/drawing/2014/main" id="{12C8543D-225D-6001-F604-5BC2ACA72C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B46021-E79E-137F-3A3A-C23A007A3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2800" y="830637"/>
            <a:ext cx="7389264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2CA2D-3B37-8F9E-EFEB-FA1DD3AFF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09" y="2410690"/>
            <a:ext cx="4049684" cy="3184381"/>
          </a:xfrm>
        </p:spPr>
        <p:txBody>
          <a:bodyPr/>
          <a:lstStyle>
            <a:lvl1pPr>
              <a:defRPr>
                <a:solidFill>
                  <a:srgbClr val="19083B"/>
                </a:solidFill>
              </a:defRPr>
            </a:lvl1pPr>
            <a:lvl2pPr>
              <a:defRPr>
                <a:solidFill>
                  <a:srgbClr val="19083B"/>
                </a:solidFill>
              </a:defRPr>
            </a:lvl2pPr>
            <a:lvl3pPr>
              <a:defRPr>
                <a:solidFill>
                  <a:srgbClr val="19083B"/>
                </a:solidFill>
              </a:defRPr>
            </a:lvl3pPr>
            <a:lvl4pPr>
              <a:defRPr>
                <a:solidFill>
                  <a:srgbClr val="19083B"/>
                </a:solidFill>
              </a:defRPr>
            </a:lvl4pPr>
            <a:lvl5pPr>
              <a:defRPr>
                <a:solidFill>
                  <a:srgbClr val="19083B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4FB38-8DBE-ED26-9A2F-B07CE74FB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2410689"/>
            <a:ext cx="4049684" cy="3184382"/>
          </a:xfrm>
        </p:spPr>
        <p:txBody>
          <a:bodyPr/>
          <a:lstStyle>
            <a:lvl1pPr>
              <a:defRPr>
                <a:solidFill>
                  <a:srgbClr val="19083B"/>
                </a:solidFill>
              </a:defRPr>
            </a:lvl1pPr>
            <a:lvl2pPr>
              <a:defRPr>
                <a:solidFill>
                  <a:srgbClr val="19083B"/>
                </a:solidFill>
              </a:defRPr>
            </a:lvl2pPr>
            <a:lvl3pPr>
              <a:defRPr>
                <a:solidFill>
                  <a:srgbClr val="19083B"/>
                </a:solidFill>
              </a:defRPr>
            </a:lvl3pPr>
            <a:lvl4pPr>
              <a:defRPr>
                <a:solidFill>
                  <a:srgbClr val="19083B"/>
                </a:solidFill>
              </a:defRPr>
            </a:lvl4pPr>
            <a:lvl5pPr>
              <a:defRPr>
                <a:solidFill>
                  <a:srgbClr val="19083B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42115-D260-FCEA-178C-5DB10E645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B9A42-DF8A-9381-080F-D8619432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6983C-A583-A49B-C8B5-FFABAA0A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A black and orange text&#10;&#10;Description automatically generated">
            <a:extLst>
              <a:ext uri="{FF2B5EF4-FFF2-40B4-BE49-F238E27FC236}">
                <a16:creationId xmlns:a16="http://schemas.microsoft.com/office/drawing/2014/main" id="{B83450CE-3CC8-7DC2-FDA1-CE2918B903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6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border with clouds and a blue object&#10;&#10;Description automatically generated">
            <a:extLst>
              <a:ext uri="{FF2B5EF4-FFF2-40B4-BE49-F238E27FC236}">
                <a16:creationId xmlns:a16="http://schemas.microsoft.com/office/drawing/2014/main" id="{DA4C2832-368D-6DA4-3C17-74B3B49FDC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8B0548-48C0-51D5-05E0-A7811DBF36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668" y="938704"/>
            <a:ext cx="9933507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F8B8EB-5BD4-88B8-79B9-F1A53FA33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513FD-F207-7055-BA35-79BB21B7B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C1D69E-FF7D-0784-39C7-EC80B897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2BAFC9-0046-A48D-DCAB-F08408194BD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427893" y="2576945"/>
            <a:ext cx="6383598" cy="2967644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pic>
        <p:nvPicPr>
          <p:cNvPr id="14" name="Picture 13" descr="A black and orange text&#10;&#10;Description automatically generated">
            <a:extLst>
              <a:ext uri="{FF2B5EF4-FFF2-40B4-BE49-F238E27FC236}">
                <a16:creationId xmlns:a16="http://schemas.microsoft.com/office/drawing/2014/main" id="{142EB508-338C-6E7F-0B30-04675EBFFE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1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white rectangle with clouds&#10;&#10;Description automatically generated">
            <a:extLst>
              <a:ext uri="{FF2B5EF4-FFF2-40B4-BE49-F238E27FC236}">
                <a16:creationId xmlns:a16="http://schemas.microsoft.com/office/drawing/2014/main" id="{78F022E2-8379-7983-8357-46A4593814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D76598-1B1A-7391-561D-9A0DE3F00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4" y="905452"/>
            <a:ext cx="9793778" cy="1325563"/>
          </a:xfrm>
        </p:spPr>
        <p:txBody>
          <a:bodyPr/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Title slide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C2138-C2FF-2E26-EB68-474A5D56A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B8FEE-A0AF-8730-356C-7DE17A87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BECC6-BC1E-0519-1F2F-1FE08A575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5EE1671-594A-4F6A-5D28-22AB43E01F5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2644" y="2474796"/>
            <a:ext cx="9793778" cy="3169545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pic>
        <p:nvPicPr>
          <p:cNvPr id="9" name="Picture 8" descr="A black and orange text&#10;&#10;Description automatically generated">
            <a:extLst>
              <a:ext uri="{FF2B5EF4-FFF2-40B4-BE49-F238E27FC236}">
                <a16:creationId xmlns:a16="http://schemas.microsoft.com/office/drawing/2014/main" id="{B92EF478-0542-2B5B-838B-7F630640D6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98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9D764A-C0EA-BE5C-D2C1-A345A0DE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9B9E98-FC00-73AD-C0B3-5A3EBB07D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0CF7B-A84E-B54A-1643-EA967951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595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C212-E20E-4F3B-AB9B-2939BEE9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1FF2-36AD-57F7-DB46-E08DCCBEF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BAABF-EDA9-7566-AFC3-CF4A6B41D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1614F-E7FC-D89C-1095-DF93313D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6D257-F61B-123B-83C5-D0D5A92B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B5D72-5379-EFE6-1D9E-02C28471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506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4040-8781-8D96-C116-BD10C46F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13DAD2-CD3B-1E59-AB32-ACF6FB10E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7F613-482A-00A5-35E2-AF1884D33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01AE5-5399-FB6F-1879-7D74FA56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987ED-19EE-CA99-4DB2-11E19CD3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99F7F-FA40-2698-60BC-9FBBB4918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33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11AFEE-2A42-A69D-978B-742FDEA8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27AE8-6768-A874-853C-25F5D8815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6AF67-3197-BB8A-3B29-1F9C18551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E9B71-A489-4F60-B00B-1C8D688AA8A2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59365-4A18-1D0D-DBC6-3ADE9EECE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D6AD6-9249-9788-BCA9-4C57E993D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775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reference.asp" TargetMode="External"/><Relationship Id="rId2" Type="http://schemas.openxmlformats.org/officeDocument/2006/relationships/hyperlink" Target="https://github.com/databayes/Python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learn.microsoft.com/en-us/fabric/data-engineering/how-to-use-notebook" TargetMode="External"/><Relationship Id="rId4" Type="http://schemas.openxmlformats.org/officeDocument/2006/relationships/hyperlink" Target="https://chat.openai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devon-and-cornwall-power-bi-meetup-group/" TargetMode="External"/><Relationship Id="rId2" Type="http://schemas.openxmlformats.org/officeDocument/2006/relationships/hyperlink" Target="http://www.databayes.co.u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4700-34CE-937A-3E61-92BFA8ACD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30648"/>
            <a:ext cx="9144000" cy="1522152"/>
          </a:xfrm>
        </p:spPr>
        <p:txBody>
          <a:bodyPr>
            <a:noAutofit/>
          </a:bodyPr>
          <a:lstStyle/>
          <a:p>
            <a:r>
              <a:rPr lang="en-GB" sz="4400" dirty="0"/>
              <a:t>Soaring Through Data: </a:t>
            </a:r>
            <a:br>
              <a:rPr lang="en-GB" sz="4400" dirty="0"/>
            </a:br>
            <a:r>
              <a:rPr lang="en-GB" sz="4400" dirty="0"/>
              <a:t>An Introduction to Python for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442D2-27C0-AE2F-7D73-FBE463923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sz="3600" dirty="0"/>
              <a:t>Sue Bayes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5239D1-8497-1331-F068-4D17DF8AB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0765" y="3524596"/>
            <a:ext cx="1099805" cy="120710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81A9E6F-0454-4907-B171-15CCD558E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4090" y="3524596"/>
            <a:ext cx="1099805" cy="120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79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5D1B8-6CC6-9096-D932-FAE889D57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91E25-29A8-F8AA-E008-DA722309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97EF7-7618-37E4-12B0-BB57B5018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know how to use Python, notebooks and Fabric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8779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0F72B-E41F-1927-F97F-6E4F1A7D1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F19FA-72FD-AD29-27D3-51E43798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>
                <a:hlinkClick r:id="rId2"/>
              </a:rPr>
              <a:t>https://github.com/databayes/Python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3"/>
              </a:rPr>
              <a:t>https://www.w3schools.com/python/python_reference.asp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4"/>
              </a:rPr>
              <a:t>https://chat.openai.com/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5"/>
              </a:rPr>
              <a:t>https://learn.microsoft.com/en-us/fabric/data-engineering/how-to-use-notebook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3587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wearing goggles&#10;&#10;Description automatically generated">
            <a:extLst>
              <a:ext uri="{FF2B5EF4-FFF2-40B4-BE49-F238E27FC236}">
                <a16:creationId xmlns:a16="http://schemas.microsoft.com/office/drawing/2014/main" id="{BCE7BBD7-4C88-9E7D-4FD7-5844C6745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658" y="2588039"/>
            <a:ext cx="2409910" cy="1054336"/>
          </a:xfrm>
          <a:prstGeom prst="rect">
            <a:avLst/>
          </a:prstGeom>
        </p:spPr>
      </p:pic>
      <p:pic>
        <p:nvPicPr>
          <p:cNvPr id="5" name="Picture 4" descr="A cartoon of a pilot waving&#10;&#10;Description automatically generated">
            <a:extLst>
              <a:ext uri="{FF2B5EF4-FFF2-40B4-BE49-F238E27FC236}">
                <a16:creationId xmlns:a16="http://schemas.microsoft.com/office/drawing/2014/main" id="{A3C84184-1F75-EEE8-C0CA-2089B646D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335" y="4286774"/>
            <a:ext cx="1785293" cy="2470251"/>
          </a:xfrm>
          <a:prstGeom prst="rect">
            <a:avLst/>
          </a:prstGeom>
        </p:spPr>
      </p:pic>
      <p:pic>
        <p:nvPicPr>
          <p:cNvPr id="7" name="Picture 6" descr="A cartoon of a person wearing a shirt&#10;&#10;Description automatically generated">
            <a:extLst>
              <a:ext uri="{FF2B5EF4-FFF2-40B4-BE49-F238E27FC236}">
                <a16:creationId xmlns:a16="http://schemas.microsoft.com/office/drawing/2014/main" id="{086311C7-7461-0C9A-0771-3E64887BD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134" y="4186106"/>
            <a:ext cx="1054848" cy="2561773"/>
          </a:xfrm>
          <a:prstGeom prst="rect">
            <a:avLst/>
          </a:prstGeom>
        </p:spPr>
      </p:pic>
      <p:pic>
        <p:nvPicPr>
          <p:cNvPr id="9" name="Picture 8" descr="A cartoon of a person holding a red object&#10;&#10;Description automatically generated">
            <a:extLst>
              <a:ext uri="{FF2B5EF4-FFF2-40B4-BE49-F238E27FC236}">
                <a16:creationId xmlns:a16="http://schemas.microsoft.com/office/drawing/2014/main" id="{2BFBBF1D-9EBA-746B-8669-4E59048E2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522" y="3778985"/>
            <a:ext cx="1770727" cy="2978040"/>
          </a:xfrm>
          <a:prstGeom prst="rect">
            <a:avLst/>
          </a:prstGeom>
        </p:spPr>
      </p:pic>
      <p:pic>
        <p:nvPicPr>
          <p:cNvPr id="11" name="Picture 10" descr="A cartoon of a person&#10;&#10;Description automatically generated">
            <a:extLst>
              <a:ext uri="{FF2B5EF4-FFF2-40B4-BE49-F238E27FC236}">
                <a16:creationId xmlns:a16="http://schemas.microsoft.com/office/drawing/2014/main" id="{90037D93-FBC5-A77D-65D2-CFB67E68C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790" y="3933938"/>
            <a:ext cx="1231099" cy="2813941"/>
          </a:xfrm>
          <a:prstGeom prst="rect">
            <a:avLst/>
          </a:prstGeom>
        </p:spPr>
      </p:pic>
      <p:pic>
        <p:nvPicPr>
          <p:cNvPr id="13" name="Picture 12" descr="A cartoon of a person with a parachute&#10;&#10;Description automatically generated">
            <a:extLst>
              <a:ext uri="{FF2B5EF4-FFF2-40B4-BE49-F238E27FC236}">
                <a16:creationId xmlns:a16="http://schemas.microsoft.com/office/drawing/2014/main" id="{D419938A-E070-1EA6-A852-58F31C888E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614" y="157577"/>
            <a:ext cx="2317105" cy="2510197"/>
          </a:xfrm>
          <a:prstGeom prst="rect">
            <a:avLst/>
          </a:prstGeom>
        </p:spPr>
      </p:pic>
      <p:pic>
        <p:nvPicPr>
          <p:cNvPr id="15" name="Picture 14" descr="A cartoon of a person in a wheelchair&#10;&#10;Description automatically generated">
            <a:extLst>
              <a:ext uri="{FF2B5EF4-FFF2-40B4-BE49-F238E27FC236}">
                <a16:creationId xmlns:a16="http://schemas.microsoft.com/office/drawing/2014/main" id="{58F9E390-FA91-4246-C6D2-3AFF8615B5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6" y="4536949"/>
            <a:ext cx="1880815" cy="2103820"/>
          </a:xfrm>
          <a:prstGeom prst="rect">
            <a:avLst/>
          </a:prstGeom>
        </p:spPr>
      </p:pic>
      <p:pic>
        <p:nvPicPr>
          <p:cNvPr id="17" name="Picture 16" descr="A cartoon character in a hot air balloon&#10;&#10;Description automatically generated">
            <a:extLst>
              <a:ext uri="{FF2B5EF4-FFF2-40B4-BE49-F238E27FC236}">
                <a16:creationId xmlns:a16="http://schemas.microsoft.com/office/drawing/2014/main" id="{E99B1415-B96D-8ADA-2B36-1ED0BFECB6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25" y="231744"/>
            <a:ext cx="1827004" cy="3197256"/>
          </a:xfrm>
          <a:prstGeom prst="rect">
            <a:avLst/>
          </a:prstGeom>
        </p:spPr>
      </p:pic>
      <p:pic>
        <p:nvPicPr>
          <p:cNvPr id="19" name="Picture 18" descr="A red and white helicopter&#10;&#10;Description automatically generated">
            <a:extLst>
              <a:ext uri="{FF2B5EF4-FFF2-40B4-BE49-F238E27FC236}">
                <a16:creationId xmlns:a16="http://schemas.microsoft.com/office/drawing/2014/main" id="{0333A9ED-0FDF-E98E-4360-C5DE62B1B8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2" y="3354349"/>
            <a:ext cx="3252663" cy="1240565"/>
          </a:xfrm>
          <a:prstGeom prst="rect">
            <a:avLst/>
          </a:prstGeom>
        </p:spPr>
      </p:pic>
      <p:pic>
        <p:nvPicPr>
          <p:cNvPr id="21" name="Picture 20" descr="A blue and white object with a black background&#10;&#10;Description automatically generated">
            <a:extLst>
              <a:ext uri="{FF2B5EF4-FFF2-40B4-BE49-F238E27FC236}">
                <a16:creationId xmlns:a16="http://schemas.microsoft.com/office/drawing/2014/main" id="{57615AC6-80A8-2E29-FB20-E20662F188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11" y="2299403"/>
            <a:ext cx="3252662" cy="924052"/>
          </a:xfrm>
          <a:prstGeom prst="rect">
            <a:avLst/>
          </a:prstGeom>
        </p:spPr>
      </p:pic>
      <p:pic>
        <p:nvPicPr>
          <p:cNvPr id="23" name="Picture 22" descr="A cartoon of a small green and yellow vehicle&#10;&#10;Description automatically generated">
            <a:extLst>
              <a:ext uri="{FF2B5EF4-FFF2-40B4-BE49-F238E27FC236}">
                <a16:creationId xmlns:a16="http://schemas.microsoft.com/office/drawing/2014/main" id="{E3A36A70-B36A-2AAE-53F0-3F50571645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11" y="1269141"/>
            <a:ext cx="3153551" cy="919786"/>
          </a:xfrm>
          <a:prstGeom prst="rect">
            <a:avLst/>
          </a:prstGeom>
        </p:spPr>
      </p:pic>
      <p:pic>
        <p:nvPicPr>
          <p:cNvPr id="25" name="Picture 24" descr="A black and orange text&#10;&#10;Description automatically generated">
            <a:extLst>
              <a:ext uri="{FF2B5EF4-FFF2-40B4-BE49-F238E27FC236}">
                <a16:creationId xmlns:a16="http://schemas.microsoft.com/office/drawing/2014/main" id="{CDE5CDF6-B018-F4E9-FEBD-BC73BC265F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15" y="347182"/>
            <a:ext cx="2850000" cy="806901"/>
          </a:xfrm>
          <a:prstGeom prst="rect">
            <a:avLst/>
          </a:prstGeom>
        </p:spPr>
      </p:pic>
      <p:pic>
        <p:nvPicPr>
          <p:cNvPr id="27" name="Picture 26" descr="A cartoon of a person wearing goggles&#10;&#10;Description automatically generated">
            <a:extLst>
              <a:ext uri="{FF2B5EF4-FFF2-40B4-BE49-F238E27FC236}">
                <a16:creationId xmlns:a16="http://schemas.microsoft.com/office/drawing/2014/main" id="{0258EEE8-A501-5F7B-572A-17A5A3759F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36" y="4420692"/>
            <a:ext cx="1387198" cy="2336334"/>
          </a:xfrm>
          <a:prstGeom prst="rect">
            <a:avLst/>
          </a:prstGeom>
        </p:spPr>
      </p:pic>
      <p:pic>
        <p:nvPicPr>
          <p:cNvPr id="29" name="Picture 28" descr="A cartoon of a person in a suit and goggles holding a swing glider&#10;&#10;Description automatically generated">
            <a:extLst>
              <a:ext uri="{FF2B5EF4-FFF2-40B4-BE49-F238E27FC236}">
                <a16:creationId xmlns:a16="http://schemas.microsoft.com/office/drawing/2014/main" id="{73611094-9D82-28A7-C257-F5272E982B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22" y="157577"/>
            <a:ext cx="4032385" cy="2016193"/>
          </a:xfrm>
          <a:prstGeom prst="rect">
            <a:avLst/>
          </a:prstGeom>
        </p:spPr>
      </p:pic>
      <p:pic>
        <p:nvPicPr>
          <p:cNvPr id="31" name="Picture 30" descr="A cartoon of a blimp&#10;&#10;Description automatically generated">
            <a:extLst>
              <a:ext uri="{FF2B5EF4-FFF2-40B4-BE49-F238E27FC236}">
                <a16:creationId xmlns:a16="http://schemas.microsoft.com/office/drawing/2014/main" id="{FE796A1C-8E3C-ED70-7E00-ABCA95BEF0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69" y="2332597"/>
            <a:ext cx="2702032" cy="164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50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89F2-A86F-D072-3872-05B293AE2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13" y="755824"/>
            <a:ext cx="7481364" cy="579918"/>
          </a:xfrm>
        </p:spPr>
        <p:txBody>
          <a:bodyPr>
            <a:normAutofit fontScale="90000"/>
          </a:bodyPr>
          <a:lstStyle/>
          <a:p>
            <a:r>
              <a:rPr lang="en-GB" dirty="0"/>
              <a:t>Sue Bayes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B1DE98-CADA-DB11-E909-56F3BCFB323F}"/>
              </a:ext>
            </a:extLst>
          </p:cNvPr>
          <p:cNvSpPr txBox="1">
            <a:spLocks/>
          </p:cNvSpPr>
          <p:nvPr/>
        </p:nvSpPr>
        <p:spPr>
          <a:xfrm>
            <a:off x="3132513" y="1806949"/>
            <a:ext cx="8328212" cy="2939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9083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/>
              <a:t>Power BI developer</a:t>
            </a:r>
          </a:p>
          <a:p>
            <a:r>
              <a:rPr lang="en-GB" sz="2200" dirty="0"/>
              <a:t>Own business</a:t>
            </a:r>
          </a:p>
          <a:p>
            <a:r>
              <a:rPr lang="en-GB" sz="2200" dirty="0"/>
              <a:t>Data everything</a:t>
            </a:r>
          </a:p>
          <a:p>
            <a:endParaRPr lang="en-GB" sz="2200" dirty="0"/>
          </a:p>
          <a:p>
            <a:r>
              <a:rPr lang="en-GB" sz="2000" dirty="0">
                <a:solidFill>
                  <a:schemeClr val="tx1">
                    <a:alpha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www.databayes.co.uk</a:t>
            </a:r>
            <a:endParaRPr lang="en-GB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GB" sz="2000" dirty="0">
                <a:solidFill>
                  <a:schemeClr val="tx1">
                    <a:alpha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https://www.meetup.com/devon-and-cornwall-power-bi-meetup-group/</a:t>
            </a:r>
            <a:endParaRPr lang="en-GB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Data Platform MVP</a:t>
            </a:r>
          </a:p>
          <a:p>
            <a:endParaRPr lang="en-GB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4E830-996F-6A01-4528-99950B007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858" y="755824"/>
            <a:ext cx="1964818" cy="19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5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6E41B-58AB-836B-771A-702463FA2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9A1CE-4842-2E3D-CF4B-D6E0334ED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know how to use Python</a:t>
            </a:r>
          </a:p>
          <a:p>
            <a:r>
              <a:rPr lang="en-GB" dirty="0"/>
              <a:t>	with notebooks </a:t>
            </a:r>
          </a:p>
          <a:p>
            <a:r>
              <a:rPr lang="en-GB" dirty="0"/>
              <a:t>		in Fabric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74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09FCE-AD2C-D750-01A7-6573539F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896" y="1197032"/>
            <a:ext cx="3845859" cy="349210"/>
          </a:xfrm>
        </p:spPr>
        <p:txBody>
          <a:bodyPr>
            <a:noAutofit/>
          </a:bodyPr>
          <a:lstStyle/>
          <a:p>
            <a:r>
              <a:rPr lang="en-GB" sz="4800" dirty="0"/>
              <a:t>Flight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AF83A-C0DD-CE77-DF8B-7D5DC7DBB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981" y="2169459"/>
            <a:ext cx="8037830" cy="3810000"/>
          </a:xfrm>
        </p:spPr>
        <p:txBody>
          <a:bodyPr>
            <a:normAutofit/>
          </a:bodyPr>
          <a:lstStyle/>
          <a:p>
            <a:r>
              <a:rPr lang="en-GB" sz="2400" b="0" i="0" dirty="0">
                <a:effectLst/>
                <a:latin typeface="Graphik Meetup"/>
              </a:rPr>
              <a:t>Introduction</a:t>
            </a:r>
          </a:p>
          <a:p>
            <a:pPr lvl="1"/>
            <a:r>
              <a:rPr lang="en-GB" dirty="0">
                <a:solidFill>
                  <a:srgbClr val="19083B"/>
                </a:solidFill>
                <a:latin typeface="Graphik Meetup"/>
              </a:rPr>
              <a:t>Python basics</a:t>
            </a:r>
          </a:p>
          <a:p>
            <a:pPr lvl="1"/>
            <a:r>
              <a:rPr lang="en-GB" dirty="0">
                <a:solidFill>
                  <a:srgbClr val="19083B"/>
                </a:solidFill>
                <a:latin typeface="Graphik Meetup"/>
              </a:rPr>
              <a:t>Libraries – NumPy &amp; Pandas</a:t>
            </a:r>
          </a:p>
          <a:p>
            <a:r>
              <a:rPr lang="en-GB" sz="2400" b="0" i="0" dirty="0">
                <a:effectLst/>
                <a:latin typeface="Graphik Meetup"/>
              </a:rPr>
              <a:t>Data cleaning examples</a:t>
            </a:r>
          </a:p>
          <a:p>
            <a:r>
              <a:rPr lang="en-GB" dirty="0">
                <a:latin typeface="Graphik Meetup"/>
              </a:rPr>
              <a:t>Visualisation</a:t>
            </a:r>
          </a:p>
          <a:p>
            <a:pPr lvl="1"/>
            <a:r>
              <a:rPr lang="en-GB" dirty="0">
                <a:solidFill>
                  <a:srgbClr val="19083B"/>
                </a:solidFill>
                <a:latin typeface="Graphik Meetup"/>
              </a:rPr>
              <a:t>Libraries – Matplotlib &amp; Seaborn</a:t>
            </a:r>
          </a:p>
          <a:p>
            <a:r>
              <a:rPr lang="en-GB" sz="2800" dirty="0">
                <a:solidFill>
                  <a:srgbClr val="F3840E"/>
                </a:solidFill>
                <a:latin typeface="Graphik Meetup"/>
              </a:rPr>
              <a:t>Break</a:t>
            </a:r>
          </a:p>
          <a:p>
            <a:r>
              <a:rPr lang="en-GB" sz="2400" dirty="0">
                <a:latin typeface="Graphik Meetup"/>
              </a:rPr>
              <a:t>Data Wrangler</a:t>
            </a:r>
          </a:p>
          <a:p>
            <a:r>
              <a:rPr lang="en-GB" sz="2400" dirty="0">
                <a:latin typeface="Graphik Meetup"/>
              </a:rPr>
              <a:t>Case Study &amp; ChatGPT</a:t>
            </a:r>
          </a:p>
        </p:txBody>
      </p:sp>
    </p:spTree>
    <p:extLst>
      <p:ext uri="{BB962C8B-B14F-4D97-AF65-F5344CB8AC3E}">
        <p14:creationId xmlns:p14="http://schemas.microsoft.com/office/powerpoint/2010/main" val="140601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193F-10A6-9EA7-8037-5159FCBD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BCFC9-BB5B-7256-4879-518565E09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09" y="2410690"/>
            <a:ext cx="7121644" cy="3184381"/>
          </a:xfrm>
        </p:spPr>
        <p:txBody>
          <a:bodyPr>
            <a:normAutofit fontScale="77500" lnSpcReduction="20000"/>
          </a:bodyPr>
          <a:lstStyle/>
          <a:p>
            <a:r>
              <a:rPr lang="en-GB" sz="2800" b="0" i="0" dirty="0">
                <a:effectLst/>
                <a:latin typeface="Söhne"/>
              </a:rPr>
              <a:t>Python is a versatile tool for solving a wide range of problems, from creating websites and apps to analysing data and making predictions with artificial intelligence. </a:t>
            </a:r>
          </a:p>
          <a:p>
            <a:endParaRPr lang="en-GB" sz="2800" dirty="0">
              <a:latin typeface="Söhne"/>
            </a:endParaRPr>
          </a:p>
          <a:p>
            <a:r>
              <a:rPr lang="en-GB" sz="2800" dirty="0">
                <a:latin typeface="Söhne"/>
              </a:rPr>
              <a:t>Libraries are central to this ability</a:t>
            </a:r>
          </a:p>
          <a:p>
            <a:endParaRPr lang="en-GB" sz="2800" dirty="0"/>
          </a:p>
          <a:p>
            <a:r>
              <a:rPr lang="en-GB" sz="2800" b="0" i="0" dirty="0">
                <a:effectLst/>
                <a:latin typeface="Söhne"/>
              </a:rPr>
              <a:t>It's easy to learn and use, making it popular for everything from automating small tasks on your computer to powering complex technologies behind the scenes.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6EF040B-1AA4-58E8-5A9D-6D81B26BB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7433" y="630840"/>
            <a:ext cx="1486968" cy="163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19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A60EC-5B73-0993-7CF4-1D3ADF2FE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C7122-C263-3E5F-D3F8-CFDE6A680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AE3791-0499-56C9-604A-5EBFB9FFDA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689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0BB04-A647-CCC2-717E-F027BF5D9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BC9D-2060-67D4-616F-07AB5955D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896" y="1197032"/>
            <a:ext cx="3845859" cy="349210"/>
          </a:xfrm>
        </p:spPr>
        <p:txBody>
          <a:bodyPr>
            <a:noAutofit/>
          </a:bodyPr>
          <a:lstStyle/>
          <a:p>
            <a:r>
              <a:rPr lang="en-GB" sz="4800" dirty="0"/>
              <a:t>Flight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FC946-28B1-D2A8-ED21-42776B734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981" y="2169459"/>
            <a:ext cx="8037830" cy="3810000"/>
          </a:xfrm>
        </p:spPr>
        <p:txBody>
          <a:bodyPr>
            <a:normAutofit/>
          </a:bodyPr>
          <a:lstStyle/>
          <a:p>
            <a:r>
              <a:rPr lang="en-GB" sz="2400" b="0" i="0" dirty="0">
                <a:effectLst/>
                <a:latin typeface="Graphik Meetup"/>
              </a:rPr>
              <a:t>Introduction</a:t>
            </a:r>
          </a:p>
          <a:p>
            <a:pPr lvl="1"/>
            <a:r>
              <a:rPr lang="en-GB" dirty="0">
                <a:solidFill>
                  <a:srgbClr val="19083B"/>
                </a:solidFill>
                <a:latin typeface="Graphik Meetup"/>
              </a:rPr>
              <a:t>Python basics</a:t>
            </a:r>
          </a:p>
          <a:p>
            <a:pPr lvl="1"/>
            <a:r>
              <a:rPr lang="en-GB" dirty="0">
                <a:solidFill>
                  <a:srgbClr val="19083B"/>
                </a:solidFill>
                <a:latin typeface="Graphik Meetup"/>
              </a:rPr>
              <a:t>Libraries – NumPy &amp; Pandas</a:t>
            </a:r>
          </a:p>
          <a:p>
            <a:r>
              <a:rPr lang="en-GB" sz="2400" b="0" i="0" dirty="0">
                <a:effectLst/>
                <a:latin typeface="Graphik Meetup"/>
              </a:rPr>
              <a:t>Data cleaning examples</a:t>
            </a:r>
          </a:p>
          <a:p>
            <a:r>
              <a:rPr lang="en-GB" dirty="0">
                <a:latin typeface="Graphik Meetup"/>
              </a:rPr>
              <a:t>Visualisation</a:t>
            </a:r>
          </a:p>
          <a:p>
            <a:pPr lvl="1"/>
            <a:r>
              <a:rPr lang="en-GB" dirty="0">
                <a:solidFill>
                  <a:srgbClr val="19083B"/>
                </a:solidFill>
                <a:latin typeface="Graphik Meetup"/>
              </a:rPr>
              <a:t>Libraries – Matplotlib &amp; Seaborn</a:t>
            </a:r>
          </a:p>
          <a:p>
            <a:r>
              <a:rPr lang="en-GB" sz="2800" dirty="0">
                <a:solidFill>
                  <a:srgbClr val="F3840E"/>
                </a:solidFill>
                <a:latin typeface="Graphik Meetup"/>
              </a:rPr>
              <a:t>Break</a:t>
            </a:r>
          </a:p>
          <a:p>
            <a:r>
              <a:rPr lang="en-GB" sz="2400" dirty="0">
                <a:latin typeface="Graphik Meetup"/>
              </a:rPr>
              <a:t>Data Wrangler</a:t>
            </a:r>
          </a:p>
          <a:p>
            <a:r>
              <a:rPr lang="en-GB" sz="2400" dirty="0">
                <a:latin typeface="Graphik Meetup"/>
              </a:rPr>
              <a:t>Case Study &amp; ChatGPT</a:t>
            </a:r>
          </a:p>
        </p:txBody>
      </p:sp>
    </p:spTree>
    <p:extLst>
      <p:ext uri="{BB962C8B-B14F-4D97-AF65-F5344CB8AC3E}">
        <p14:creationId xmlns:p14="http://schemas.microsoft.com/office/powerpoint/2010/main" val="199313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3048E-2978-F4BC-6AC9-07E32ECFE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E067-6BB0-D96A-CE6D-EDA097E5B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86F6-378A-1CCF-CEE6-8A71AC599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847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98B04-EC16-680C-208C-CE290E86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D4A9B-F08A-C1E5-3E72-9F9F7E38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896" y="1197032"/>
            <a:ext cx="3845859" cy="349210"/>
          </a:xfrm>
        </p:spPr>
        <p:txBody>
          <a:bodyPr>
            <a:noAutofit/>
          </a:bodyPr>
          <a:lstStyle/>
          <a:p>
            <a:r>
              <a:rPr lang="en-GB" sz="4800" dirty="0"/>
              <a:t>Flight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C50B6-2BEF-198B-A1D1-6D7ABA477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981" y="2169459"/>
            <a:ext cx="8037830" cy="3810000"/>
          </a:xfrm>
        </p:spPr>
        <p:txBody>
          <a:bodyPr>
            <a:normAutofit/>
          </a:bodyPr>
          <a:lstStyle/>
          <a:p>
            <a:r>
              <a:rPr lang="en-GB" sz="2400" b="0" i="0" dirty="0">
                <a:effectLst/>
                <a:latin typeface="Graphik Meetup"/>
              </a:rPr>
              <a:t>Introduction</a:t>
            </a:r>
          </a:p>
          <a:p>
            <a:pPr lvl="1"/>
            <a:r>
              <a:rPr lang="en-GB" dirty="0">
                <a:solidFill>
                  <a:srgbClr val="19083B"/>
                </a:solidFill>
                <a:latin typeface="Graphik Meetup"/>
              </a:rPr>
              <a:t>Python basics</a:t>
            </a:r>
          </a:p>
          <a:p>
            <a:pPr lvl="1"/>
            <a:r>
              <a:rPr lang="en-GB" dirty="0">
                <a:solidFill>
                  <a:srgbClr val="19083B"/>
                </a:solidFill>
                <a:latin typeface="Graphik Meetup"/>
              </a:rPr>
              <a:t>Libraries – NumPy &amp; Pandas</a:t>
            </a:r>
          </a:p>
          <a:p>
            <a:r>
              <a:rPr lang="en-GB" sz="2400" b="0" i="0" dirty="0">
                <a:effectLst/>
                <a:latin typeface="Graphik Meetup"/>
              </a:rPr>
              <a:t>Data cleaning examples</a:t>
            </a:r>
          </a:p>
          <a:p>
            <a:r>
              <a:rPr lang="en-GB" dirty="0">
                <a:latin typeface="Graphik Meetup"/>
              </a:rPr>
              <a:t>Visualisation</a:t>
            </a:r>
          </a:p>
          <a:p>
            <a:pPr lvl="1"/>
            <a:r>
              <a:rPr lang="en-GB" dirty="0">
                <a:solidFill>
                  <a:srgbClr val="19083B"/>
                </a:solidFill>
                <a:latin typeface="Graphik Meetup"/>
              </a:rPr>
              <a:t>Libraries – Matplotlib &amp; Seaborn</a:t>
            </a:r>
          </a:p>
          <a:p>
            <a:r>
              <a:rPr lang="en-GB" sz="2400" dirty="0">
                <a:latin typeface="Graphik Meetup"/>
              </a:rPr>
              <a:t>Data Wrangler</a:t>
            </a:r>
          </a:p>
          <a:p>
            <a:r>
              <a:rPr lang="en-GB" sz="2400" dirty="0">
                <a:latin typeface="Graphik Meetup"/>
              </a:rPr>
              <a:t>Case Study &amp; ChatGPT</a:t>
            </a:r>
          </a:p>
          <a:p>
            <a:r>
              <a:rPr lang="en-GB" dirty="0">
                <a:solidFill>
                  <a:srgbClr val="F3840E"/>
                </a:solidFill>
                <a:latin typeface="Graphik Meetup"/>
              </a:rPr>
              <a:t>Questions?</a:t>
            </a:r>
          </a:p>
          <a:p>
            <a:endParaRPr lang="en-GB" sz="2400" dirty="0">
              <a:latin typeface="Graphik Meetup"/>
            </a:endParaRPr>
          </a:p>
        </p:txBody>
      </p:sp>
    </p:spTree>
    <p:extLst>
      <p:ext uri="{BB962C8B-B14F-4D97-AF65-F5344CB8AC3E}">
        <p14:creationId xmlns:p14="http://schemas.microsoft.com/office/powerpoint/2010/main" val="259952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E020CBCEE2754DB8463394CF875B07" ma:contentTypeVersion="16" ma:contentTypeDescription="Create a new document." ma:contentTypeScope="" ma:versionID="8160ca43cd86bd80dbf996c57b622de0">
  <xsd:schema xmlns:xsd="http://www.w3.org/2001/XMLSchema" xmlns:xs="http://www.w3.org/2001/XMLSchema" xmlns:p="http://schemas.microsoft.com/office/2006/metadata/properties" xmlns:ns2="93c63a9a-7319-4a40-b57a-7fb0d0539789" xmlns:ns3="46328592-a32e-4cb7-b762-6de0c8e0a002" targetNamespace="http://schemas.microsoft.com/office/2006/metadata/properties" ma:root="true" ma:fieldsID="afb05300bcc47aa686644edac15b98f6" ns2:_="" ns3:_="">
    <xsd:import namespace="93c63a9a-7319-4a40-b57a-7fb0d0539789"/>
    <xsd:import namespace="46328592-a32e-4cb7-b762-6de0c8e0a0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c63a9a-7319-4a40-b57a-7fb0d05397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7a2f9cdb-8cb8-41c7-8acf-d6b2631115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328592-a32e-4cb7-b762-6de0c8e0a00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2e18f7ea-7b41-4555-a6ab-c0ff4a602f41}" ma:internalName="TaxCatchAll" ma:showField="CatchAllData" ma:web="46328592-a32e-4cb7-b762-6de0c8e0a0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6328592-a32e-4cb7-b762-6de0c8e0a002" xsi:nil="true"/>
    <lcf76f155ced4ddcb4097134ff3c332f xmlns="93c63a9a-7319-4a40-b57a-7fb0d0539789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A37C26-6894-4FAF-B173-5DADFE14765F}"/>
</file>

<file path=customXml/itemProps2.xml><?xml version="1.0" encoding="utf-8"?>
<ds:datastoreItem xmlns:ds="http://schemas.openxmlformats.org/officeDocument/2006/customXml" ds:itemID="{89D06969-232C-4B45-A023-22C785139D66}">
  <ds:schemaRefs>
    <ds:schemaRef ds:uri="http://schemas.microsoft.com/office/2006/metadata/properties"/>
    <ds:schemaRef ds:uri="http://schemas.microsoft.com/office/infopath/2007/PartnerControls"/>
    <ds:schemaRef ds:uri="6fef856b-9957-4c63-8350-3d47a877eed5"/>
    <ds:schemaRef ds:uri="5c1ef3b4-dda5-4ed2-aafb-ef543d07122a"/>
  </ds:schemaRefs>
</ds:datastoreItem>
</file>

<file path=customXml/itemProps3.xml><?xml version="1.0" encoding="utf-8"?>
<ds:datastoreItem xmlns:ds="http://schemas.openxmlformats.org/officeDocument/2006/customXml" ds:itemID="{19100325-5E82-423C-9840-FAF71CE712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259</Words>
  <Application>Microsoft Office PowerPoint</Application>
  <PresentationFormat>Widescreen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Congenial</vt:lpstr>
      <vt:lpstr>Graphik Meetup</vt:lpstr>
      <vt:lpstr>Söhne</vt:lpstr>
      <vt:lpstr>Office Theme</vt:lpstr>
      <vt:lpstr>Soaring Through Data:  An Introduction to Python for Data Analysis</vt:lpstr>
      <vt:lpstr>Sue Bayes</vt:lpstr>
      <vt:lpstr>Aim</vt:lpstr>
      <vt:lpstr>Flight Plan</vt:lpstr>
      <vt:lpstr>Python</vt:lpstr>
      <vt:lpstr>Demo</vt:lpstr>
      <vt:lpstr>Flight Plan</vt:lpstr>
      <vt:lpstr>Demo</vt:lpstr>
      <vt:lpstr>Flight Plan</vt:lpstr>
      <vt:lpstr>Aim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Annabel Hemingbrough</dc:creator>
  <cp:lastModifiedBy>sue bayes</cp:lastModifiedBy>
  <cp:revision>5</cp:revision>
  <dcterms:created xsi:type="dcterms:W3CDTF">2023-09-13T08:13:44Z</dcterms:created>
  <dcterms:modified xsi:type="dcterms:W3CDTF">2024-03-04T16:41:44Z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Internal Purple Frog Systems document</vt:lpwstr>
  </property>
  <property fmtid="{D5CDD505-2E9C-101B-9397-08002B2CF9AE}" pid="4" name="MSIP_Label_a81883d7-7687-437e-93f2-e8f88ef256b4_Enabled">
    <vt:lpwstr>true</vt:lpwstr>
  </property>
  <property fmtid="{D5CDD505-2E9C-101B-9397-08002B2CF9AE}" pid="5" name="MSIP_Label_a81883d7-7687-437e-93f2-e8f88ef256b4_SetDate">
    <vt:lpwstr>2023-09-13T08:41:58Z</vt:lpwstr>
  </property>
  <property fmtid="{D5CDD505-2E9C-101B-9397-08002B2CF9AE}" pid="6" name="MSIP_Label_a81883d7-7687-437e-93f2-e8f88ef256b4_Method">
    <vt:lpwstr>Privileged</vt:lpwstr>
  </property>
  <property fmtid="{D5CDD505-2E9C-101B-9397-08002B2CF9AE}" pid="7" name="MSIP_Label_a81883d7-7687-437e-93f2-e8f88ef256b4_Name">
    <vt:lpwstr>Public</vt:lpwstr>
  </property>
  <property fmtid="{D5CDD505-2E9C-101B-9397-08002B2CF9AE}" pid="8" name="MSIP_Label_a81883d7-7687-437e-93f2-e8f88ef256b4_SiteId">
    <vt:lpwstr>7e3de8e7-4d84-476e-98b0-8c195a3a2a1e</vt:lpwstr>
  </property>
  <property fmtid="{D5CDD505-2E9C-101B-9397-08002B2CF9AE}" pid="9" name="MSIP_Label_a81883d7-7687-437e-93f2-e8f88ef256b4_ActionId">
    <vt:lpwstr>8d1a62ca-c679-4a0f-9654-1f372a9ea4a8</vt:lpwstr>
  </property>
  <property fmtid="{D5CDD505-2E9C-101B-9397-08002B2CF9AE}" pid="10" name="MSIP_Label_a81883d7-7687-437e-93f2-e8f88ef256b4_ContentBits">
    <vt:lpwstr>0</vt:lpwstr>
  </property>
  <property fmtid="{D5CDD505-2E9C-101B-9397-08002B2CF9AE}" pid="11" name="ContentTypeId">
    <vt:lpwstr>0x010100B7E020CBCEE2754DB8463394CF875B07</vt:lpwstr>
  </property>
  <property fmtid="{D5CDD505-2E9C-101B-9397-08002B2CF9AE}" pid="12" name="MediaServiceImageTags">
    <vt:lpwstr/>
  </property>
</Properties>
</file>